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6" r:id="rId2"/>
    <p:sldId id="257" r:id="rId3"/>
    <p:sldId id="258" r:id="rId4"/>
    <p:sldId id="260" r:id="rId5"/>
    <p:sldId id="259" r:id="rId6"/>
    <p:sldId id="273" r:id="rId7"/>
    <p:sldId id="268" r:id="rId8"/>
    <p:sldId id="274" r:id="rId9"/>
    <p:sldId id="275" r:id="rId10"/>
    <p:sldId id="271" r:id="rId11"/>
    <p:sldId id="272" r:id="rId12"/>
    <p:sldId id="270" r:id="rId13"/>
    <p:sldId id="269" r:id="rId14"/>
    <p:sldId id="261" r:id="rId15"/>
    <p:sldId id="262" r:id="rId16"/>
    <p:sldId id="263" r:id="rId17"/>
    <p:sldId id="264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3553" autoAdjust="0"/>
  </p:normalViewPr>
  <p:slideViewPr>
    <p:cSldViewPr snapToGrid="0">
      <p:cViewPr varScale="1">
        <p:scale>
          <a:sx n="61" d="100"/>
          <a:sy n="61" d="100"/>
        </p:scale>
        <p:origin x="12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D48A42-5AC0-43F1-9088-00E5A5ACAF6A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D94DB0-3610-454E-B20E-78D8E591F3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529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94DB0-3610-454E-B20E-78D8E591F3F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7218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94DB0-3610-454E-B20E-78D8E591F3F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5671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AE5DF0-59F9-43DB-9669-43A773931B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FFD141-97A8-4552-8084-D0DA550707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F2F15C-10AD-4374-B93C-2FE9F3E35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41A7B0-3E24-471D-A456-7DCD1788F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794D58-6D31-4BC4-967C-84F9E4652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903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D0C474-E422-4315-8893-F3667FE2A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DA5F895-9485-4CA6-AF0D-F71AEBF532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166FB5-2369-4A99-8039-20F2B8122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0A2E41-003C-4B2D-90F6-492C3B077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F36024-B0A7-4C2E-BFB3-0D1100D6B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2817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C7C9346-D78B-4C0D-AAE8-EF09ECBD0E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F6D82BD-5E2D-4F70-AAF3-951EF3039E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08829F-6630-419A-8706-87DCF989B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9BFF06-34B7-49BD-B6AF-06DEC53A5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E1A9A1-3197-444A-9E20-8CD1CE554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541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3D8D94-3B7F-4DCD-A063-A73F966FD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F55DA7-D626-4DD6-ADC6-42C36DE10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C4AEA6-E18A-4CEF-B75C-438B8F5E9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D98E0B-4C36-4977-8529-7DB3DDAD4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E4B666-1F88-432D-A111-84CB3095B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365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BDEE46-B572-42FC-B055-E79E9BE10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6B3368-D130-4489-A8B2-D30061BCDA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53ED43-7558-4DA1-AD38-3F2DD45C4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71B435-748E-483D-8F83-D59113E76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189CF4-A78E-4EE3-B1F5-F14D1E1FE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6964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8A1221-3A83-4933-B201-ECADFAC4C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655596-9CAA-415F-A018-E9465B25A6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F70EAB-90E1-4AB5-87EA-C705C64CC2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905696-E8AB-4DE1-A246-21B65AAD9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CA3436-51DB-4450-A5A5-869A148EF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E41494-3530-4623-AF26-D7EAE2D27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790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26D1A9-BC2F-4599-930B-1E4B1F7A5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3A9CE7-F003-438B-835A-41D3F408B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A778AC7-2FC1-498A-BC6E-FD630167D8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A3F27B2-5804-46F6-BF45-5B71F6D2CC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0B1A6AA-73A3-4AB5-A303-7C87B4F8D0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B814D21-7258-43B0-80BA-DABAA2C13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E3EBBB0-D95B-4A14-BDB3-8D295B28C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5F98B47-3E3D-4D9C-8308-75A4253EF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3050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745F58-3EB3-4EBE-92F9-0CFEC2B1B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7B43239-4B7C-4298-BE3E-735EA6F54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63DCE96-0D8A-48D1-ADB1-AA62DA28C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7C22C18-DA7F-4F59-84E9-192B25FCB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4521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52EDF05-8F7C-4379-9468-591EE87EC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7A320A2-E520-43C3-A5E7-F81C40C99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2CA389-2F1F-42BE-B116-1584F075C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236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77206B-6796-4540-BE10-BE1BAD3A1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5E0150-CBD3-47C8-8E30-4F445AA4A4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DD3E168-2CF1-40F1-8FFB-275D156CEA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9CE58F-2F31-4EF6-B426-B9AA5484A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491B499-CAF8-47B8-BECA-778CBB5C7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877C23-06AE-42C5-A26D-5A2F9B4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2770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70CDDA-CD73-437E-B8A6-A93E0845F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42C8C9D-2E0D-4196-AF65-CA6FF79657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70D4702-7519-4F87-BD50-D460481E41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72093E8-FADF-42EC-8EE1-ACD5D5493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E9AE00-EE53-49E7-ADF9-60B9AD01D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C8058B-D102-4F01-A585-055FABF42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2734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F8A07A0-96AC-4EEC-9E62-1997A4E90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E74B80-ABDC-4674-9A46-666B1DE55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8C5ECD-6433-473C-8E6F-C1EC0951BA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1E7438-6E28-45B8-BB4B-4213F48D88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686B5D-E762-4610-8EA6-B2908A9515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241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Joon4518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github.com/LeeHangseok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LimFull" TargetMode="External"/><Relationship Id="rId11" Type="http://schemas.openxmlformats.org/officeDocument/2006/relationships/image" Target="../media/image5.jpeg"/><Relationship Id="rId5" Type="http://schemas.openxmlformats.org/officeDocument/2006/relationships/image" Target="../media/image4.jpeg"/><Relationship Id="rId10" Type="http://schemas.openxmlformats.org/officeDocument/2006/relationships/hyperlink" Target="https://github.com/sty2623" TargetMode="External"/><Relationship Id="rId4" Type="http://schemas.openxmlformats.org/officeDocument/2006/relationships/image" Target="../media/image3.jpeg"/><Relationship Id="rId9" Type="http://schemas.openxmlformats.org/officeDocument/2006/relationships/hyperlink" Target="https://github.com/WiJongYeong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0" y="995680"/>
            <a:ext cx="12192000" cy="1463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3D794808-F425-4C7E-B4DB-C66988790D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3440" y="3888822"/>
            <a:ext cx="4139702" cy="2387600"/>
          </a:xfrm>
        </p:spPr>
        <p:txBody>
          <a:bodyPr wrap="none">
            <a:noAutofit/>
          </a:bodyPr>
          <a:lstStyle/>
          <a:p>
            <a:pPr algn="r">
              <a:lnSpc>
                <a:spcPct val="142000"/>
              </a:lnSpc>
            </a:pPr>
            <a:r>
              <a:rPr lang="en-US" altLang="ko-KR" sz="1400" b="1" dirty="0">
                <a:latin typeface="Franklin Gothic Demi Cond" panose="020B0706030402020204" pitchFamily="34" charset="0"/>
              </a:rPr>
              <a:t>  4</a:t>
            </a:r>
            <a:r>
              <a:rPr lang="ko-KR" altLang="en-US" sz="1400" b="1" dirty="0">
                <a:latin typeface="Franklin Gothic Demi Cond" panose="020B0706030402020204" pitchFamily="34" charset="0"/>
              </a:rPr>
              <a:t>조</a:t>
            </a:r>
            <a:br>
              <a:rPr lang="en-US" altLang="ko-KR" sz="1400" b="1" dirty="0">
                <a:latin typeface="Franklin Gothic Demi Cond" panose="020B0706030402020204" pitchFamily="34" charset="0"/>
              </a:rPr>
            </a:br>
            <a:r>
              <a:rPr lang="en-US" altLang="ko-KR" sz="1400" b="1" dirty="0">
                <a:latin typeface="+mj-ea"/>
              </a:rPr>
              <a:t> </a:t>
            </a:r>
            <a:r>
              <a:rPr lang="ko-KR" altLang="en-US" sz="1400" b="1" dirty="0" err="1">
                <a:latin typeface="+mj-ea"/>
              </a:rPr>
              <a:t>오픈아이즈</a:t>
            </a:r>
            <a:br>
              <a:rPr lang="en-US" altLang="ko-KR" sz="1400" b="1" dirty="0">
                <a:latin typeface="+mj-ea"/>
              </a:rPr>
            </a:br>
            <a:r>
              <a:rPr lang="en-US" altLang="ko-KR" sz="1400" b="1" dirty="0">
                <a:latin typeface="+mj-ea"/>
              </a:rPr>
              <a:t> 2018. 3. 28</a:t>
            </a:r>
            <a:br>
              <a:rPr lang="en-US" altLang="ko-KR" sz="1400" b="1" dirty="0">
                <a:latin typeface="+mj-ea"/>
              </a:rPr>
            </a:br>
            <a:r>
              <a:rPr lang="ko-KR" altLang="en-US" sz="1400" b="1" dirty="0">
                <a:latin typeface="+mj-ea"/>
              </a:rPr>
              <a:t>정현숙</a:t>
            </a:r>
            <a:br>
              <a:rPr lang="en-US" altLang="ko-KR" sz="1400" b="1" dirty="0">
                <a:latin typeface="+mj-ea"/>
              </a:rPr>
            </a:br>
            <a:r>
              <a:rPr lang="en-US" altLang="ko-KR" sz="1400" b="1" dirty="0">
                <a:latin typeface="+mj-ea"/>
              </a:rPr>
              <a:t>  IT</a:t>
            </a:r>
            <a:r>
              <a:rPr lang="ko-KR" altLang="en-US" sz="1400" b="1" dirty="0">
                <a:latin typeface="+mj-ea"/>
              </a:rPr>
              <a:t>멀티미디어실습실</a:t>
            </a:r>
            <a:r>
              <a:rPr lang="en-US" altLang="ko-KR" sz="1400" b="1" dirty="0">
                <a:latin typeface="+mj-ea"/>
              </a:rPr>
              <a:t>(10221)</a:t>
            </a:r>
            <a:br>
              <a:rPr lang="en-US" altLang="ko-KR" sz="1400" b="1" dirty="0">
                <a:latin typeface="+mj-ea"/>
              </a:rPr>
            </a:br>
            <a:r>
              <a:rPr lang="en-US" altLang="ko-KR" sz="1400" b="1" dirty="0">
                <a:latin typeface="+mj-ea"/>
              </a:rPr>
              <a:t>  </a:t>
            </a:r>
            <a:r>
              <a:rPr lang="ko-KR" altLang="en-US" sz="1400" b="1" dirty="0" err="1">
                <a:latin typeface="+mj-ea"/>
              </a:rPr>
              <a:t>임가득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>
                <a:latin typeface="+mj-ea"/>
              </a:rPr>
              <a:t>전준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 err="1">
                <a:latin typeface="+mj-ea"/>
              </a:rPr>
              <a:t>위종영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 err="1">
                <a:latin typeface="+mj-ea"/>
              </a:rPr>
              <a:t>이행석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>
                <a:latin typeface="+mj-ea"/>
              </a:rPr>
              <a:t>신태영</a:t>
            </a:r>
            <a:br>
              <a:rPr lang="en-US" altLang="ko-KR" sz="1800" b="1" dirty="0">
                <a:latin typeface="+mj-ea"/>
              </a:rPr>
            </a:br>
            <a:r>
              <a:rPr lang="en-US" altLang="ko-KR" sz="2200" b="1" dirty="0">
                <a:latin typeface="+mj-ea"/>
              </a:rPr>
              <a:t> </a:t>
            </a:r>
            <a:endParaRPr lang="ko-KR" altLang="en-US" sz="5300" b="1" dirty="0">
              <a:latin typeface="+mj-ea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9869A649-1719-42C6-A57B-E4256FD51BFF}"/>
              </a:ext>
            </a:extLst>
          </p:cNvPr>
          <p:cNvSpPr txBox="1">
            <a:spLocks/>
          </p:cNvSpPr>
          <p:nvPr/>
        </p:nvSpPr>
        <p:spPr>
          <a:xfrm>
            <a:off x="-285675" y="263843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ko-KR" altLang="en-US" sz="4800" b="1" dirty="0">
                <a:latin typeface="Franklin Gothic Demi Cond" panose="020B0706030402020204" pitchFamily="34" charset="0"/>
              </a:rPr>
              <a:t>실시간 국내 인터넷 뉴스 빅데이터 수집</a:t>
            </a:r>
            <a:br>
              <a:rPr lang="en-US" altLang="ko-KR" sz="4800" b="1" dirty="0">
                <a:latin typeface="Franklin Gothic Demi Cond" panose="020B0706030402020204" pitchFamily="34" charset="0"/>
              </a:rPr>
            </a:br>
            <a:r>
              <a:rPr lang="en-US" altLang="ko-KR" sz="1800" b="1" dirty="0">
                <a:latin typeface="Franklin Gothic Demi Cond" panose="020B0706030402020204" pitchFamily="34" charset="0"/>
              </a:rPr>
              <a:t> </a:t>
            </a:r>
            <a:endParaRPr lang="ko-KR" altLang="en-US" sz="4400" b="1" dirty="0">
              <a:latin typeface="Franklin Gothic Demi Cond" panose="020B0706030402020204" pitchFamily="34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-1176368" y="69381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24D252C-A733-46E9-82A4-D4C6C5C3B8B1}"/>
              </a:ext>
            </a:extLst>
          </p:cNvPr>
          <p:cNvCxnSpPr>
            <a:cxnSpLocks/>
          </p:cNvCxnSpPr>
          <p:nvPr/>
        </p:nvCxnSpPr>
        <p:spPr>
          <a:xfrm>
            <a:off x="6471920" y="6259799"/>
            <a:ext cx="4840742" cy="0"/>
          </a:xfrm>
          <a:prstGeom prst="line">
            <a:avLst/>
          </a:prstGeom>
          <a:ln w="4762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1B50B592-9EA0-4ED8-8F82-64F207920A6D}"/>
              </a:ext>
            </a:extLst>
          </p:cNvPr>
          <p:cNvSpPr txBox="1">
            <a:spLocks/>
          </p:cNvSpPr>
          <p:nvPr/>
        </p:nvSpPr>
        <p:spPr>
          <a:xfrm>
            <a:off x="-4025151" y="-173490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000" b="1" dirty="0">
                <a:latin typeface="Franklin Gothic Demi Cond" panose="020B0706030402020204" pitchFamily="34" charset="0"/>
              </a:rPr>
              <a:t>[ 2018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 산학 </a:t>
            </a:r>
            <a:r>
              <a:rPr lang="ko-KR" altLang="en-US" sz="2000" b="1" dirty="0" err="1">
                <a:latin typeface="Franklin Gothic Demi Cond" panose="020B0706030402020204" pitchFamily="34" charset="0"/>
              </a:rPr>
              <a:t>캡스톤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 디자인</a:t>
            </a:r>
            <a:r>
              <a:rPr lang="en-US" altLang="ko-KR" sz="2000" b="1" dirty="0">
                <a:latin typeface="Franklin Gothic Demi Cond" panose="020B0706030402020204" pitchFamily="34" charset="0"/>
              </a:rPr>
              <a:t>1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  </a:t>
            </a:r>
            <a:r>
              <a:rPr lang="en-US" altLang="ko-KR" sz="2000" b="1" dirty="0">
                <a:latin typeface="Franklin Gothic Demi Cond" panose="020B0706030402020204" pitchFamily="34" charset="0"/>
              </a:rPr>
              <a:t>02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분반</a:t>
            </a:r>
            <a:r>
              <a:rPr lang="en-US" altLang="ko-KR" sz="2000" b="1" dirty="0">
                <a:latin typeface="Franklin Gothic Demi Cond" panose="020B0706030402020204" pitchFamily="34" charset="0"/>
              </a:rPr>
              <a:t>]</a:t>
            </a:r>
            <a:endParaRPr lang="ko-KR" altLang="en-US" sz="1800" b="1" dirty="0">
              <a:latin typeface="Franklin Gothic Demi Cond" panose="020B0706030402020204" pitchFamily="34" charset="0"/>
            </a:endParaRP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43353CF6-EFB9-4CE3-83D8-FDEE45377B73}"/>
              </a:ext>
            </a:extLst>
          </p:cNvPr>
          <p:cNvSpPr txBox="1">
            <a:spLocks/>
          </p:cNvSpPr>
          <p:nvPr/>
        </p:nvSpPr>
        <p:spPr>
          <a:xfrm>
            <a:off x="6406925" y="3817702"/>
            <a:ext cx="98955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40000"/>
              </a:lnSpc>
            </a:pPr>
            <a:r>
              <a:rPr lang="ko-KR" altLang="en-US" sz="1600" b="1" dirty="0" err="1">
                <a:latin typeface="+mj-ea"/>
              </a:rPr>
              <a:t>발표조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 err="1">
                <a:latin typeface="+mj-ea"/>
              </a:rPr>
              <a:t>팀명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발표일자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담당교수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발표장소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조원</a:t>
            </a:r>
            <a:br>
              <a:rPr lang="en-US" altLang="ko-KR" sz="1600" b="1" dirty="0">
                <a:latin typeface="+mj-ea"/>
              </a:rPr>
            </a:br>
            <a:endParaRPr lang="ko-KR" altLang="en-US" sz="1900" b="1" spc="260" dirty="0">
              <a:latin typeface="+mj-ea"/>
            </a:endParaRPr>
          </a:p>
        </p:txBody>
      </p:sp>
      <p:sp>
        <p:nvSpPr>
          <p:cNvPr id="17" name="제목 1">
            <a:extLst>
              <a:ext uri="{FF2B5EF4-FFF2-40B4-BE49-F238E27FC236}">
                <a16:creationId xmlns:a16="http://schemas.microsoft.com/office/drawing/2014/main" id="{7A2629CD-D3A1-499F-A85B-643EB997B853}"/>
              </a:ext>
            </a:extLst>
          </p:cNvPr>
          <p:cNvSpPr txBox="1">
            <a:spLocks/>
          </p:cNvSpPr>
          <p:nvPr/>
        </p:nvSpPr>
        <p:spPr>
          <a:xfrm>
            <a:off x="3638674" y="3766902"/>
            <a:ext cx="4139702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2100" b="1" dirty="0">
                <a:latin typeface="+mj-ea"/>
              </a:rPr>
              <a:t>:</a:t>
            </a:r>
            <a:endParaRPr lang="ko-KR" altLang="en-US" sz="2100" b="1" dirty="0">
              <a:latin typeface="+mj-ea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F71A8D0A-422E-4F70-BD9C-C9B87AC6416B}"/>
              </a:ext>
            </a:extLst>
          </p:cNvPr>
          <p:cNvSpPr txBox="1">
            <a:spLocks/>
          </p:cNvSpPr>
          <p:nvPr/>
        </p:nvSpPr>
        <p:spPr>
          <a:xfrm>
            <a:off x="6396764" y="5862319"/>
            <a:ext cx="1030195" cy="3697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40000"/>
              </a:lnSpc>
            </a:pPr>
            <a:r>
              <a:rPr lang="ko-KR" altLang="en-US" sz="2000" b="1" dirty="0">
                <a:latin typeface="+mj-ea"/>
              </a:rPr>
              <a:t>발표자</a:t>
            </a:r>
          </a:p>
        </p:txBody>
      </p:sp>
      <p:sp>
        <p:nvSpPr>
          <p:cNvPr id="22" name="제목 1">
            <a:extLst>
              <a:ext uri="{FF2B5EF4-FFF2-40B4-BE49-F238E27FC236}">
                <a16:creationId xmlns:a16="http://schemas.microsoft.com/office/drawing/2014/main" id="{C69F1E00-A541-4DF4-B8F3-92820EE11DB1}"/>
              </a:ext>
            </a:extLst>
          </p:cNvPr>
          <p:cNvSpPr txBox="1">
            <a:spLocks/>
          </p:cNvSpPr>
          <p:nvPr/>
        </p:nvSpPr>
        <p:spPr>
          <a:xfrm>
            <a:off x="10546627" y="5862319"/>
            <a:ext cx="796515" cy="3697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40000"/>
              </a:lnSpc>
            </a:pPr>
            <a:r>
              <a:rPr lang="ko-KR" altLang="en-US" sz="2000" b="1" dirty="0">
                <a:latin typeface="+mj-ea"/>
              </a:rPr>
              <a:t>전준</a:t>
            </a:r>
          </a:p>
        </p:txBody>
      </p:sp>
      <p:sp>
        <p:nvSpPr>
          <p:cNvPr id="24" name="제목 1">
            <a:extLst>
              <a:ext uri="{FF2B5EF4-FFF2-40B4-BE49-F238E27FC236}">
                <a16:creationId xmlns:a16="http://schemas.microsoft.com/office/drawing/2014/main" id="{765C6235-099F-4D02-9C2B-F914A3A2DEB8}"/>
              </a:ext>
            </a:extLst>
          </p:cNvPr>
          <p:cNvSpPr txBox="1">
            <a:spLocks/>
          </p:cNvSpPr>
          <p:nvPr/>
        </p:nvSpPr>
        <p:spPr>
          <a:xfrm>
            <a:off x="-23150" y="374407"/>
            <a:ext cx="5468112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40000"/>
              </a:lnSpc>
            </a:pP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경향신문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국민일보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동아일보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문화일보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서울신문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세계일보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조선일보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중앙일보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한겨레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한국일보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1,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뉴시스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TV,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채널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A,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한국경제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TV, JTBC,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KBC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MBC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MBN, SBS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CNBC, SBS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TV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조선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YTN,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매일경제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머니투데이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서울경제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아시아경제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이데일리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조선비즈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조세일보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파이낸셜뉴스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한국경제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헤럴드경제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노컷뉴스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데일리안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머니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s,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미디어오늘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오마이뉴스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프레시안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디지털데일리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디지털타임스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블로터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아이뉴스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24,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전자신문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ZDNet Korea,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로이터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신화사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AP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EPA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뉴스위크 한국판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매경이코노미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시사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IN,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시사저널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신동아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월간 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이코노미스트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주간경향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주간동아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주간조선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중앙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SUNDAY,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한겨레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21,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한경비즈니스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기자협회보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동아사이언스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여성신문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일다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참세상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코리아헤럴드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코메디닷컴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헬스조선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강원일보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매일신문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부산일보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정책브리핑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코리아넷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3594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5 -4.81481E-6 L -3.32097 0.00093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555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BBD50F5-BFF8-4A8B-9034-898A55D8AA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386" y="575230"/>
            <a:ext cx="7904649" cy="4121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149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20B971-C803-4353-B1BB-DC85F9035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269" y="1790700"/>
            <a:ext cx="8393467" cy="254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674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BB5FB8B-DB0A-4062-90A8-C03477B7F5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135" y="2541193"/>
            <a:ext cx="7719729" cy="177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8700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DCF5DEE-DC74-4F52-88D6-B4BA6AEC27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0107" y="807285"/>
            <a:ext cx="6898511" cy="474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065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pic>
        <p:nvPicPr>
          <p:cNvPr id="2" name="bandicam 2018-04-02 15-50-54-370">
            <a:hlinkClick r:id="" action="ppaction://media"/>
            <a:extLst>
              <a:ext uri="{FF2B5EF4-FFF2-40B4-BE49-F238E27FC236}">
                <a16:creationId xmlns:a16="http://schemas.microsoft.com/office/drawing/2014/main" id="{9E7AA5C3-4B86-4118-9DBF-9A1C3AA6D4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68234" y="642987"/>
            <a:ext cx="9467618" cy="49162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0769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재료 주문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72A3FC5-B877-43C4-840E-16B18AE133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14" t="11984" r="13187" b="6222"/>
          <a:stretch/>
        </p:blipFill>
        <p:spPr>
          <a:xfrm>
            <a:off x="2943186" y="320382"/>
            <a:ext cx="8242974" cy="62172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C30B703-D208-45A2-A18C-4F003012C98E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40767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55642" y="3985352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재료 주문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34AD79D-ACFD-4994-A3A2-13AFB5EFD7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09" t="12151" r="18454" b="5027"/>
          <a:stretch/>
        </p:blipFill>
        <p:spPr>
          <a:xfrm>
            <a:off x="3200400" y="579120"/>
            <a:ext cx="7132320" cy="58521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E53CEE7-6A9E-49AA-B41D-668DBCD448E2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65376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0" y="1718269"/>
            <a:ext cx="12192000" cy="198644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-1176368" y="69381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7F27A22E-9D9E-41D9-86B8-B7FEEA87B7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95835" y="1281389"/>
            <a:ext cx="12783670" cy="2387600"/>
          </a:xfrm>
        </p:spPr>
        <p:txBody>
          <a:bodyPr>
            <a:noAutofit/>
          </a:bodyPr>
          <a:lstStyle/>
          <a:p>
            <a:pPr>
              <a:lnSpc>
                <a:spcPct val="140000"/>
              </a:lnSpc>
            </a:pPr>
            <a:r>
              <a:rPr lang="en-US" altLang="ko-KR" sz="9600" b="1" dirty="0">
                <a:latin typeface="Franklin Gothic Demi Cond" panose="020B0706030402020204" pitchFamily="34" charset="0"/>
              </a:rPr>
              <a:t>THANK YOU!</a:t>
            </a:r>
            <a:endParaRPr lang="ko-KR" altLang="en-US" sz="9600" b="1" dirty="0">
              <a:latin typeface="Franklin Gothic Demi Cond" panose="020B0706030402020204" pitchFamily="34" charset="0"/>
            </a:endParaRPr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98667F20-D2D7-4986-835E-3F52A86DDF1E}"/>
              </a:ext>
            </a:extLst>
          </p:cNvPr>
          <p:cNvSpPr txBox="1">
            <a:spLocks/>
          </p:cNvSpPr>
          <p:nvPr/>
        </p:nvSpPr>
        <p:spPr>
          <a:xfrm>
            <a:off x="-295835" y="4451419"/>
            <a:ext cx="12783670" cy="6787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6378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-5080" y="0"/>
            <a:ext cx="12197080" cy="128016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4DBB5E-1030-4B8A-816E-D324A672D8BF}"/>
              </a:ext>
            </a:extLst>
          </p:cNvPr>
          <p:cNvSpPr txBox="1"/>
          <p:nvPr/>
        </p:nvSpPr>
        <p:spPr>
          <a:xfrm>
            <a:off x="0" y="352529"/>
            <a:ext cx="2384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latin typeface="Franklin Gothic Demi Cond" panose="020B0706030402020204" pitchFamily="34" charset="0"/>
                <a:ea typeface="+mj-ea"/>
                <a:cs typeface="+mj-cs"/>
              </a:rPr>
              <a:t>목차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719DB5-DB44-4A63-9973-F7272A16E283}"/>
              </a:ext>
            </a:extLst>
          </p:cNvPr>
          <p:cNvSpPr txBox="1"/>
          <p:nvPr/>
        </p:nvSpPr>
        <p:spPr>
          <a:xfrm>
            <a:off x="1517574" y="1668148"/>
            <a:ext cx="6824436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조원 소개</a:t>
            </a:r>
            <a:endParaRPr lang="en-US" altLang="ko-KR" sz="32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개발 일정</a:t>
            </a:r>
            <a:endParaRPr lang="en-US" altLang="ko-KR" sz="32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개발 환경</a:t>
            </a:r>
            <a:endParaRPr lang="en-US" altLang="ko-KR" sz="32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en-US" altLang="ko-KR" sz="3200" b="1" dirty="0">
                <a:latin typeface="Franklin Gothic Demi Cond" panose="020B0706030402020204" pitchFamily="34" charset="0"/>
                <a:ea typeface="+mj-ea"/>
                <a:cs typeface="+mj-cs"/>
              </a:rPr>
              <a:t>4</a:t>
            </a: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주차 개발 내역</a:t>
            </a:r>
            <a:endParaRPr lang="en-US" altLang="ko-KR" sz="32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재료 주문</a:t>
            </a:r>
          </a:p>
        </p:txBody>
      </p:sp>
    </p:spTree>
    <p:extLst>
      <p:ext uri="{BB962C8B-B14F-4D97-AF65-F5344CB8AC3E}">
        <p14:creationId xmlns:p14="http://schemas.microsoft.com/office/powerpoint/2010/main" val="1458092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89179A-0019-4FCD-A66D-E07927569483}"/>
              </a:ext>
            </a:extLst>
          </p:cNvPr>
          <p:cNvSpPr txBox="1"/>
          <p:nvPr/>
        </p:nvSpPr>
        <p:spPr>
          <a:xfrm>
            <a:off x="-537480" y="508318"/>
            <a:ext cx="33492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조원 소개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493117-2B19-436C-AAA5-1941E91A6D3A}"/>
              </a:ext>
            </a:extLst>
          </p:cNvPr>
          <p:cNvSpPr txBox="1"/>
          <p:nvPr/>
        </p:nvSpPr>
        <p:spPr>
          <a:xfrm>
            <a:off x="3748374" y="306629"/>
            <a:ext cx="8443626" cy="7899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1000"/>
              </a:lnSpc>
            </a:pP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임가득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(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조장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) – R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을 이용한 데이터 수집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 </a:t>
            </a: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이행석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R, Java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연동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, GUI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설계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전  준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</a:t>
            </a: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라즈베리파이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 클러스터 제작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, GUI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설계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위종영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R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로 수집된 데이터를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Java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로 가공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신태영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Java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지원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,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형상관리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BBF63CC-B0DA-43EE-BD40-1B8F9EDBAC7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28119" y="602354"/>
            <a:ext cx="650783" cy="88708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0756B9F-8136-4589-8E86-7362ECE37B03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28119" y="4415834"/>
            <a:ext cx="651600" cy="8856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86D727E-FF21-45BE-BFEF-3AA17F7489F6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28119" y="1874502"/>
            <a:ext cx="651600" cy="8856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67C9CB4-7754-4A51-A3DF-999B1510367C}"/>
              </a:ext>
            </a:extLst>
          </p:cNvPr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119" y="3145168"/>
            <a:ext cx="651600" cy="8856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48251AE-9B4E-4237-A79B-191B11E979C7}"/>
              </a:ext>
            </a:extLst>
          </p:cNvPr>
          <p:cNvSpPr txBox="1"/>
          <p:nvPr/>
        </p:nvSpPr>
        <p:spPr>
          <a:xfrm>
            <a:off x="3789679" y="901282"/>
            <a:ext cx="5067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full7002@naver.com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6"/>
              </a:rPr>
              <a:t>https://github.com/LimFull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DC8025-7859-4B20-8F0E-11F2995AAB2E}"/>
              </a:ext>
            </a:extLst>
          </p:cNvPr>
          <p:cNvSpPr txBox="1"/>
          <p:nvPr/>
        </p:nvSpPr>
        <p:spPr>
          <a:xfrm>
            <a:off x="3789680" y="2182357"/>
            <a:ext cx="584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myidlhs@naver.com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7"/>
              </a:rPr>
              <a:t>https://github.com/LeeHangseok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DCF9F9-AB85-4CBE-8B81-3E4716DC9143}"/>
              </a:ext>
            </a:extLst>
          </p:cNvPr>
          <p:cNvSpPr txBox="1"/>
          <p:nvPr/>
        </p:nvSpPr>
        <p:spPr>
          <a:xfrm>
            <a:off x="3789680" y="3463432"/>
            <a:ext cx="4202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lsktm575@naver.com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8"/>
              </a:rPr>
              <a:t>https://github.com/Joon4518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EFF8A26-3E5D-4DCA-A2E4-0795AC70095B}"/>
              </a:ext>
            </a:extLst>
          </p:cNvPr>
          <p:cNvSpPr txBox="1"/>
          <p:nvPr/>
        </p:nvSpPr>
        <p:spPr>
          <a:xfrm>
            <a:off x="3789680" y="4744507"/>
            <a:ext cx="4663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droid44@naver.com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9"/>
              </a:rPr>
              <a:t>https://github.com/WiJongYeong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60E0AD5-3E01-40D8-8B8B-4D159E46FF58}"/>
              </a:ext>
            </a:extLst>
          </p:cNvPr>
          <p:cNvSpPr txBox="1"/>
          <p:nvPr/>
        </p:nvSpPr>
        <p:spPr>
          <a:xfrm>
            <a:off x="3789680" y="6025583"/>
            <a:ext cx="4561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sty2623@naver.com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10"/>
              </a:rPr>
              <a:t>https://github.com/sty2623</a:t>
            </a:r>
            <a:endParaRPr lang="ko-KR" altLang="en-US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D3FF3A83-8B96-4C9A-BA32-285A0E864F09}"/>
              </a:ext>
            </a:extLst>
          </p:cNvPr>
          <p:cNvPicPr preferRelativeResize="0">
            <a:picLocks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119" y="5686501"/>
            <a:ext cx="651600" cy="8856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A94A120-0F3E-4587-8629-47F4ACEE0AE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E0DA80-73A3-4F64-BAF9-0BEA40EA6B11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0762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057885" y="3120900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일정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7B64EC6-5AD6-4287-82FB-340F69D456ED}"/>
              </a:ext>
            </a:extLst>
          </p:cNvPr>
          <p:cNvSpPr txBox="1"/>
          <p:nvPr/>
        </p:nvSpPr>
        <p:spPr>
          <a:xfrm>
            <a:off x="4300764" y="1500260"/>
            <a:ext cx="6824436" cy="1975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endParaRPr lang="en-US" altLang="ko-KR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endParaRPr lang="ko-KR" altLang="en-US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2FF72794-B3DD-4D0A-AE9D-537AB294E8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1370994"/>
              </p:ext>
            </p:extLst>
          </p:nvPr>
        </p:nvGraphicFramePr>
        <p:xfrm>
          <a:off x="2916806" y="1140638"/>
          <a:ext cx="9248174" cy="3786331"/>
        </p:xfrm>
        <a:graphic>
          <a:graphicData uri="http://schemas.openxmlformats.org/drawingml/2006/table">
            <a:tbl>
              <a:tblPr/>
              <a:tblGrid>
                <a:gridCol w="2984594">
                  <a:extLst>
                    <a:ext uri="{9D8B030D-6E8A-4147-A177-3AD203B41FA5}">
                      <a16:colId xmlns:a16="http://schemas.microsoft.com/office/drawing/2014/main" val="1715612190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3459442955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826050547"/>
                    </a:ext>
                  </a:extLst>
                </a:gridCol>
                <a:gridCol w="447552">
                  <a:extLst>
                    <a:ext uri="{9D8B030D-6E8A-4147-A177-3AD203B41FA5}">
                      <a16:colId xmlns:a16="http://schemas.microsoft.com/office/drawing/2014/main" val="361535775"/>
                    </a:ext>
                  </a:extLst>
                </a:gridCol>
                <a:gridCol w="447552">
                  <a:extLst>
                    <a:ext uri="{9D8B030D-6E8A-4147-A177-3AD203B41FA5}">
                      <a16:colId xmlns:a16="http://schemas.microsoft.com/office/drawing/2014/main" val="3191687825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2713836245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925482171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1503335732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3568311126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589539319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3568881853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2653004802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2410372587"/>
                    </a:ext>
                  </a:extLst>
                </a:gridCol>
                <a:gridCol w="428119">
                  <a:extLst>
                    <a:ext uri="{9D8B030D-6E8A-4147-A177-3AD203B41FA5}">
                      <a16:colId xmlns:a16="http://schemas.microsoft.com/office/drawing/2014/main" val="740343249"/>
                    </a:ext>
                  </a:extLst>
                </a:gridCol>
                <a:gridCol w="725577">
                  <a:extLst>
                    <a:ext uri="{9D8B030D-6E8A-4147-A177-3AD203B41FA5}">
                      <a16:colId xmlns:a16="http://schemas.microsoft.com/office/drawing/2014/main" val="1292635697"/>
                    </a:ext>
                  </a:extLst>
                </a:gridCol>
              </a:tblGrid>
              <a:tr h="293746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추진 내용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1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수행기간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) (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계획표시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: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■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j-cs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1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j-cs"/>
                      </a:endParaRPr>
                    </a:p>
                  </a:txBody>
                  <a:tcPr marL="27948" marR="27948" marT="27948" marB="27948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9875881"/>
                  </a:ext>
                </a:extLst>
              </a:tr>
              <a:tr h="2937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27948" marR="27948" marT="27948" marB="27948" anchor="ctr"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5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6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0" marR="0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13547919"/>
                  </a:ext>
                </a:extLst>
              </a:tr>
              <a:tr h="3986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92223189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아이디어 도출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1160304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자바와 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R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연동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9486054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크롤링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 관련 기법 구축 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j-cs"/>
                      </a:endParaRP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9623638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단어 필터링 기법 구축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3080511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라즈베리파이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 클러스터 구축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151922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언론사별 뉴스 열람 구현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9451080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자바 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GUI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구현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8870259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테스트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6388512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유지보수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378587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F752675D-22EC-45F9-9940-58BDCDF8E82A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2973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241365" y="3316297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환경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7B64EC6-5AD6-4287-82FB-340F69D456ED}"/>
              </a:ext>
            </a:extLst>
          </p:cNvPr>
          <p:cNvSpPr txBox="1"/>
          <p:nvPr/>
        </p:nvSpPr>
        <p:spPr>
          <a:xfrm>
            <a:off x="4300764" y="1500260"/>
            <a:ext cx="6824436" cy="1975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endParaRPr lang="en-US" altLang="ko-KR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endParaRPr lang="ko-KR" altLang="en-US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A88F187-A7CF-453B-991B-F2B7DA79F3C8}"/>
              </a:ext>
            </a:extLst>
          </p:cNvPr>
          <p:cNvSpPr txBox="1"/>
          <p:nvPr/>
        </p:nvSpPr>
        <p:spPr>
          <a:xfrm>
            <a:off x="2829996" y="670811"/>
            <a:ext cx="7910321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400" b="0" dirty="0">
                <a:solidFill>
                  <a:schemeClr val="tx1"/>
                </a:solidFill>
              </a:rPr>
              <a:t>Linux Ubuntu</a:t>
            </a:r>
            <a:r>
              <a:rPr lang="ko-KR" altLang="en-US" sz="2400" b="0" dirty="0">
                <a:solidFill>
                  <a:schemeClr val="tx1"/>
                </a:solidFill>
              </a:rPr>
              <a:t> </a:t>
            </a:r>
            <a:r>
              <a:rPr lang="en-US" altLang="ko-KR" sz="2400" b="0" dirty="0">
                <a:solidFill>
                  <a:schemeClr val="tx1"/>
                </a:solidFill>
              </a:rPr>
              <a:t>17.10</a:t>
            </a:r>
          </a:p>
          <a:p>
            <a:pPr>
              <a:lnSpc>
                <a:spcPct val="170000"/>
              </a:lnSpc>
            </a:pPr>
            <a:r>
              <a:rPr lang="en-US" altLang="ko-KR" sz="2000" dirty="0"/>
              <a:t>- </a:t>
            </a:r>
            <a:r>
              <a:rPr lang="ko-KR" altLang="en-US" sz="2000" dirty="0" err="1"/>
              <a:t>라즈베리파이가</a:t>
            </a:r>
            <a:r>
              <a:rPr lang="ko-KR" altLang="en-US" sz="2000" dirty="0"/>
              <a:t> 리눅스 기반의 운영체제인 </a:t>
            </a:r>
            <a:r>
              <a:rPr lang="ko-KR" altLang="en-US" sz="2000" dirty="0" err="1"/>
              <a:t>라즈비안을</a:t>
            </a:r>
            <a:r>
              <a:rPr lang="ko-KR" altLang="en-US" sz="2000" dirty="0"/>
              <a:t> 사용하기 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ko-KR" altLang="en-US" sz="2000" dirty="0"/>
              <a:t> 때문에 하드웨어가 </a:t>
            </a:r>
            <a:r>
              <a:rPr lang="ko-KR" altLang="en-US" sz="2000" dirty="0" err="1"/>
              <a:t>준비됐을때</a:t>
            </a:r>
            <a:r>
              <a:rPr lang="ko-KR" altLang="en-US" sz="2000" dirty="0"/>
              <a:t> 바로 사용할 수 있도록 리눅스 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ko-KR" altLang="en-US" sz="2000" dirty="0"/>
              <a:t> 계열인 우분투를 사용하여 개발</a:t>
            </a:r>
            <a:endParaRPr lang="en-US" altLang="ko-KR" sz="2000" b="0" dirty="0">
              <a:solidFill>
                <a:schemeClr val="tx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08008BB-0EDE-488D-8A2E-633D9CB7AA29}"/>
              </a:ext>
            </a:extLst>
          </p:cNvPr>
          <p:cNvSpPr txBox="1"/>
          <p:nvPr/>
        </p:nvSpPr>
        <p:spPr>
          <a:xfrm>
            <a:off x="2829996" y="3145087"/>
            <a:ext cx="7910321" cy="116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400" b="0" spc="-100" dirty="0">
                <a:solidFill>
                  <a:schemeClr val="tx1"/>
                </a:solidFill>
              </a:rPr>
              <a:t>Java JDK 10, </a:t>
            </a:r>
            <a:r>
              <a:rPr lang="en-US" altLang="ko-KR" sz="2400" b="0" dirty="0">
                <a:solidFill>
                  <a:schemeClr val="tx1"/>
                </a:solidFill>
              </a:rPr>
              <a:t>Eclipse Java Oxygen 4.7.2</a:t>
            </a:r>
            <a:endParaRPr lang="en-US" altLang="ko-KR" sz="2400" b="0" spc="-100" dirty="0">
              <a:solidFill>
                <a:schemeClr val="tx1"/>
              </a:solidFill>
            </a:endParaRPr>
          </a:p>
          <a:p>
            <a:pPr>
              <a:lnSpc>
                <a:spcPct val="170000"/>
              </a:lnSpc>
            </a:pPr>
            <a:r>
              <a:rPr lang="en-US" altLang="ko-KR" sz="2000" dirty="0"/>
              <a:t>- </a:t>
            </a:r>
            <a:r>
              <a:rPr lang="ko-KR" altLang="en-US" sz="2000" dirty="0"/>
              <a:t>조원들에게 가장 익숙한 개발 툴과 언어인 이클립스와 자바 사용</a:t>
            </a:r>
            <a:endParaRPr lang="en-US" altLang="ko-KR" sz="20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654EC6C-BE8D-43EC-861C-1E8985FCE61A}"/>
              </a:ext>
            </a:extLst>
          </p:cNvPr>
          <p:cNvSpPr txBox="1"/>
          <p:nvPr/>
        </p:nvSpPr>
        <p:spPr>
          <a:xfrm>
            <a:off x="2829996" y="4498029"/>
            <a:ext cx="9362004" cy="116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400" b="0" spc="-100" dirty="0">
                <a:solidFill>
                  <a:schemeClr val="tx1"/>
                </a:solidFill>
              </a:rPr>
              <a:t>R Version 3.4.4</a:t>
            </a:r>
            <a:r>
              <a:rPr lang="en-US" altLang="ko-KR" spc="-100" dirty="0"/>
              <a:t> </a:t>
            </a:r>
          </a:p>
          <a:p>
            <a:pPr>
              <a:lnSpc>
                <a:spcPct val="170000"/>
              </a:lnSpc>
            </a:pPr>
            <a:r>
              <a:rPr lang="en-US" altLang="ko-KR" sz="2000" spc="-100" dirty="0"/>
              <a:t>- </a:t>
            </a:r>
            <a:r>
              <a:rPr lang="ko-KR" altLang="en-US" sz="2000" dirty="0"/>
              <a:t>국내</a:t>
            </a:r>
            <a:r>
              <a:rPr lang="en-US" altLang="ko-KR" sz="2000" dirty="0"/>
              <a:t> </a:t>
            </a:r>
            <a:r>
              <a:rPr lang="ko-KR" altLang="en-US" sz="2000" dirty="0"/>
              <a:t>뉴스 데이터를 수집하고 가공하는데 필요한 통계 프로그램인 </a:t>
            </a:r>
            <a:r>
              <a:rPr lang="en-US" altLang="ko-KR" sz="2000" dirty="0"/>
              <a:t>R </a:t>
            </a:r>
            <a:r>
              <a:rPr lang="ko-KR" altLang="en-US" sz="2000" dirty="0"/>
              <a:t>사용</a:t>
            </a:r>
            <a:endParaRPr lang="en-US" altLang="ko-KR" sz="2000" dirty="0"/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20BD0531-4C50-4D3A-88DE-E1D1584C0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4625" y="3299088"/>
            <a:ext cx="551251" cy="551251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27D3F8F7-D738-496B-A616-83D64F7A6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2430" y="4613823"/>
            <a:ext cx="557870" cy="559268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A5D20E89-DAF2-40B1-A6E8-9EA4AC4E1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5876" y="3334234"/>
            <a:ext cx="700933" cy="468322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6C924AC3-70CF-4A80-8F6D-8296767E3B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1041" y="822032"/>
            <a:ext cx="589280" cy="49381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EFA668D-D0F2-4D11-A71C-BB9A4DC0A773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7739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3959453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FFAFA4-28BD-435D-BD7A-1A0178763DE3}"/>
              </a:ext>
            </a:extLst>
          </p:cNvPr>
          <p:cNvSpPr txBox="1"/>
          <p:nvPr/>
        </p:nvSpPr>
        <p:spPr>
          <a:xfrm>
            <a:off x="2822412" y="4472216"/>
            <a:ext cx="7910321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rvest</a:t>
            </a:r>
            <a:r>
              <a:rPr lang="ko-KR" altLang="en-US" sz="2000" dirty="0"/>
              <a:t>패키지와 </a:t>
            </a:r>
            <a:r>
              <a:rPr lang="en-US" altLang="ko-KR" sz="2000" dirty="0" err="1"/>
              <a:t>dplyr</a:t>
            </a:r>
            <a:r>
              <a:rPr lang="ko-KR" altLang="en-US" sz="2000" dirty="0"/>
              <a:t>패키지를 다운 받고 라이브러리에 추가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네이버 뉴스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한 객체에 저장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 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배열형태로 저장 </a:t>
            </a:r>
            <a:endParaRPr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88ECDEE-0C73-4773-8C27-0F96263539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03" t="21564" r="43188" b="46478"/>
          <a:stretch/>
        </p:blipFill>
        <p:spPr>
          <a:xfrm>
            <a:off x="2822412" y="898174"/>
            <a:ext cx="9971419" cy="355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899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3959453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FFAFA4-28BD-435D-BD7A-1A0178763DE3}"/>
              </a:ext>
            </a:extLst>
          </p:cNvPr>
          <p:cNvSpPr txBox="1"/>
          <p:nvPr/>
        </p:nvSpPr>
        <p:spPr>
          <a:xfrm>
            <a:off x="2822412" y="4472216"/>
            <a:ext cx="7910321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rvest</a:t>
            </a:r>
            <a:r>
              <a:rPr lang="ko-KR" altLang="en-US" sz="2000" dirty="0"/>
              <a:t>패키지와 </a:t>
            </a:r>
            <a:r>
              <a:rPr lang="en-US" altLang="ko-KR" sz="2000" dirty="0" err="1"/>
              <a:t>dplyr</a:t>
            </a:r>
            <a:r>
              <a:rPr lang="ko-KR" altLang="en-US" sz="2000" dirty="0"/>
              <a:t>패키지를 다운 받고 라이브러리에 추가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네이버 뉴스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한 객체에 저장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 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배열형태로 저장 </a:t>
            </a:r>
            <a:endParaRPr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88ECDEE-0C73-4773-8C27-0F96263539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03" t="21564" r="43188" b="46478"/>
          <a:stretch/>
        </p:blipFill>
        <p:spPr>
          <a:xfrm>
            <a:off x="2822412" y="898174"/>
            <a:ext cx="9971419" cy="3555726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AD15E1E3-8AF5-4585-9588-8414CD3A02B8}"/>
              </a:ext>
            </a:extLst>
          </p:cNvPr>
          <p:cNvSpPr/>
          <p:nvPr/>
        </p:nvSpPr>
        <p:spPr>
          <a:xfrm>
            <a:off x="3381829" y="898173"/>
            <a:ext cx="3585028" cy="22059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ED19942-3A07-488B-8198-65ECDB4925F9}"/>
              </a:ext>
            </a:extLst>
          </p:cNvPr>
          <p:cNvCxnSpPr>
            <a:cxnSpLocks/>
          </p:cNvCxnSpPr>
          <p:nvPr/>
        </p:nvCxnSpPr>
        <p:spPr>
          <a:xfrm flipH="1">
            <a:off x="2612571" y="2676037"/>
            <a:ext cx="754744" cy="0"/>
          </a:xfrm>
          <a:prstGeom prst="lin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B2937F2-E19F-4168-B051-BD8BA653038F}"/>
              </a:ext>
            </a:extLst>
          </p:cNvPr>
          <p:cNvCxnSpPr>
            <a:cxnSpLocks/>
          </p:cNvCxnSpPr>
          <p:nvPr/>
        </p:nvCxnSpPr>
        <p:spPr>
          <a:xfrm>
            <a:off x="2612571" y="2676037"/>
            <a:ext cx="0" cy="2171734"/>
          </a:xfrm>
          <a:prstGeom prst="lin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E3DB251-6F42-478A-A201-51B1D7930DF3}"/>
              </a:ext>
            </a:extLst>
          </p:cNvPr>
          <p:cNvCxnSpPr>
            <a:cxnSpLocks/>
          </p:cNvCxnSpPr>
          <p:nvPr/>
        </p:nvCxnSpPr>
        <p:spPr>
          <a:xfrm flipH="1">
            <a:off x="2612573" y="4838665"/>
            <a:ext cx="267787" cy="0"/>
          </a:xfrm>
          <a:prstGeom prst="lin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4051210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3959453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FFAFA4-28BD-435D-BD7A-1A0178763DE3}"/>
              </a:ext>
            </a:extLst>
          </p:cNvPr>
          <p:cNvSpPr txBox="1"/>
          <p:nvPr/>
        </p:nvSpPr>
        <p:spPr>
          <a:xfrm>
            <a:off x="2822412" y="4472216"/>
            <a:ext cx="7910321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rvest</a:t>
            </a:r>
            <a:r>
              <a:rPr lang="ko-KR" altLang="en-US" sz="2000" dirty="0"/>
              <a:t>패키지와 </a:t>
            </a:r>
            <a:r>
              <a:rPr lang="en-US" altLang="ko-KR" sz="2000" dirty="0" err="1"/>
              <a:t>dplyr</a:t>
            </a:r>
            <a:r>
              <a:rPr lang="ko-KR" altLang="en-US" sz="2000" dirty="0"/>
              <a:t>패키지를 다운 받고 라이브러리에 추가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네이버 뉴스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한 객체에 저장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 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배열형태로 저장 </a:t>
            </a:r>
            <a:endParaRPr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88ECDEE-0C73-4773-8C27-0F96263539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03" t="21564" r="43188" b="46478"/>
          <a:stretch/>
        </p:blipFill>
        <p:spPr>
          <a:xfrm>
            <a:off x="2822412" y="898174"/>
            <a:ext cx="9971419" cy="3555726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7CAD8122-8CC3-48B2-B312-6CC1D15BFBBE}"/>
              </a:ext>
            </a:extLst>
          </p:cNvPr>
          <p:cNvSpPr/>
          <p:nvPr/>
        </p:nvSpPr>
        <p:spPr>
          <a:xfrm>
            <a:off x="3381117" y="3222170"/>
            <a:ext cx="7879917" cy="3048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D0B575A-0343-463A-B09F-F3818DBC54C6}"/>
              </a:ext>
            </a:extLst>
          </p:cNvPr>
          <p:cNvGrpSpPr/>
          <p:nvPr/>
        </p:nvGrpSpPr>
        <p:grpSpPr>
          <a:xfrm>
            <a:off x="2612571" y="3367314"/>
            <a:ext cx="754744" cy="1994826"/>
            <a:chOff x="2612571" y="2676037"/>
            <a:chExt cx="754744" cy="2171734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DD4A7B31-8947-409B-9290-C856C0BC2C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4C6181C3-A058-4C66-A82A-303B26D5B9DA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3A4BABE9-8E9C-4896-A9DC-B1C12159E4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2839594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3959453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FFAFA4-28BD-435D-BD7A-1A0178763DE3}"/>
              </a:ext>
            </a:extLst>
          </p:cNvPr>
          <p:cNvSpPr txBox="1"/>
          <p:nvPr/>
        </p:nvSpPr>
        <p:spPr>
          <a:xfrm>
            <a:off x="2822412" y="4472216"/>
            <a:ext cx="7910321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rvest</a:t>
            </a:r>
            <a:r>
              <a:rPr lang="ko-KR" altLang="en-US" sz="2000" dirty="0"/>
              <a:t>패키지와 </a:t>
            </a:r>
            <a:r>
              <a:rPr lang="en-US" altLang="ko-KR" sz="2000" dirty="0" err="1"/>
              <a:t>dplyr</a:t>
            </a:r>
            <a:r>
              <a:rPr lang="ko-KR" altLang="en-US" sz="2000" dirty="0"/>
              <a:t>패키지를 다운 받고 라이브러리에 추가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네이버 뉴스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한 객체에 저장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 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배열형태로 저장 </a:t>
            </a:r>
            <a:endParaRPr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88ECDEE-0C73-4773-8C27-0F96263539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03" t="21564" r="43188" b="46478"/>
          <a:stretch/>
        </p:blipFill>
        <p:spPr>
          <a:xfrm>
            <a:off x="2822412" y="898174"/>
            <a:ext cx="9971419" cy="3555726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99FCBE0E-FA19-427D-B888-BEE6C75F81DB}"/>
              </a:ext>
            </a:extLst>
          </p:cNvPr>
          <p:cNvSpPr/>
          <p:nvPr/>
        </p:nvSpPr>
        <p:spPr>
          <a:xfrm>
            <a:off x="3381117" y="3731567"/>
            <a:ext cx="7879917" cy="49209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798AB7C-C659-499A-9078-6881F4B96736}"/>
              </a:ext>
            </a:extLst>
          </p:cNvPr>
          <p:cNvGrpSpPr/>
          <p:nvPr/>
        </p:nvGrpSpPr>
        <p:grpSpPr>
          <a:xfrm>
            <a:off x="2612571" y="3991429"/>
            <a:ext cx="754744" cy="1893226"/>
            <a:chOff x="2612571" y="2676037"/>
            <a:chExt cx="754744" cy="2171734"/>
          </a:xfrm>
        </p:grpSpPr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7860CC22-160B-4298-B8AC-BEB70F996D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7A275652-6CE0-4122-B22F-754CF7EB373A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BC088B1-92FA-4B67-BF18-F348F4BA29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2334508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</TotalTime>
  <Words>723</Words>
  <Application>Microsoft Office PowerPoint</Application>
  <PresentationFormat>와이드스크린</PresentationFormat>
  <Paragraphs>166</Paragraphs>
  <Slides>17</Slides>
  <Notes>2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맑은 고딕</vt:lpstr>
      <vt:lpstr>함초롬바탕</vt:lpstr>
      <vt:lpstr>Algerian</vt:lpstr>
      <vt:lpstr>Arial</vt:lpstr>
      <vt:lpstr>Franklin Gothic Demi Cond</vt:lpstr>
      <vt:lpstr>Office 테마</vt:lpstr>
      <vt:lpstr>  4조  오픈아이즈  2018. 3. 28 정현숙   IT멀티미디어실습실(10221)   임가득, 전준, 위종영, 이행석, 신태영 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발표조 : 4조 팀명 : 오픈아이즈 발표일자 : 2018. 3. 28 담당교수 : 정현숙 발표 장소 : IT멀티미디어실습실(10221) 조원 : 임가득, 전준, 위종영, 이행석, 신태영 발표자 : 전준</dc:title>
  <dc:creator>전준</dc:creator>
  <cp:lastModifiedBy>임가득</cp:lastModifiedBy>
  <cp:revision>26</cp:revision>
  <dcterms:created xsi:type="dcterms:W3CDTF">2018-04-02T06:41:44Z</dcterms:created>
  <dcterms:modified xsi:type="dcterms:W3CDTF">2018-04-03T16:08:29Z</dcterms:modified>
</cp:coreProperties>
</file>

<file path=docProps/thumbnail.jpeg>
</file>